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Robo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6" roundtripDataSignature="AMtx7mhtX5Vz1sY25ha5V/W33SBseegZ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8E18F92-D1B0-4639-A57F-F7DEAAC70DED}">
  <a:tblStyle styleId="{F8E18F92-D1B0-4639-A57F-F7DEAAC70DE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82A74EA1-35DB-44F0-9A6C-C8DB8556010B}" styleName="Table_1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aleway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5.xml"/><Relationship Id="rId33" Type="http://schemas.openxmlformats.org/officeDocument/2006/relationships/font" Target="fonts/Roboto-bold.fntdata"/><Relationship Id="rId10" Type="http://schemas.openxmlformats.org/officeDocument/2006/relationships/slide" Target="slides/slide4.xml"/><Relationship Id="rId32" Type="http://schemas.openxmlformats.org/officeDocument/2006/relationships/font" Target="fonts/Roboto-regular.fntdata"/><Relationship Id="rId13" Type="http://schemas.openxmlformats.org/officeDocument/2006/relationships/slide" Target="slides/slide7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customschemas.google.com/relationships/presentationmetadata" Target="meta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dd585e87f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2dd585e87f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73625326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273625326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d585e87f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dd585e87f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e65d0cc54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2e65d0cc54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e6cb8b012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2e6cb8b012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e6cb8b012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2e6cb8b012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e6cb8b012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g2e6cb8b012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e6af364f2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2e6af364f2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e6af364f2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2e6af364f2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e65d0cc54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2e65d0cc54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e6af364f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2e6af364f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d585e87fa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2dd585e87fa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e0ff39a41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2e0ff39a41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7276e1b4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27276e1b4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9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9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9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9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9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9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9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9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Google Shape;76;p18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8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10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21" name="Google Shape;21;p1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0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0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0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0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Google Shape;26;p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31" name="Google Shape;3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1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12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14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5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15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5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15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Google Shape;57;p1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Google Shape;61;p1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16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BUMETCS673/project-microserviceteamtwo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gif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78D8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TEAM TWO - ProManager</a:t>
            </a:r>
            <a:endParaRPr/>
          </a:p>
        </p:txBody>
      </p:sp>
      <p:sp>
        <p:nvSpPr>
          <p:cNvPr id="86" name="Google Shape;86;p1"/>
          <p:cNvSpPr txBox="1"/>
          <p:nvPr>
            <p:ph idx="1" type="subTitle"/>
          </p:nvPr>
        </p:nvSpPr>
        <p:spPr>
          <a:xfrm>
            <a:off x="598100" y="2715928"/>
            <a:ext cx="82221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2105"/>
              <a:buNone/>
            </a:pPr>
            <a:r>
              <a:rPr lang="en" sz="4800"/>
              <a:t>Iteration 3</a:t>
            </a:r>
            <a:br>
              <a:rPr lang="en" sz="4800"/>
            </a:br>
            <a:r>
              <a:rPr lang="en" sz="4800"/>
              <a:t>Github Link: </a:t>
            </a:r>
            <a:r>
              <a:rPr lang="en" sz="4800" u="sng">
                <a:solidFill>
                  <a:schemeClr val="hlink"/>
                </a:solidFill>
                <a:hlinkClick r:id="rId3"/>
              </a:rPr>
              <a:t>https://github.com/BUMETCS673/project-microserviceteamtwo</a:t>
            </a:r>
            <a:br>
              <a:rPr lang="en"/>
            </a:br>
            <a:endParaRPr/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075" y="284777"/>
            <a:ext cx="1404175" cy="789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dd585e87fa_0_7"/>
          <p:cNvSpPr txBox="1"/>
          <p:nvPr>
            <p:ph type="title"/>
          </p:nvPr>
        </p:nvSpPr>
        <p:spPr>
          <a:xfrm>
            <a:off x="1258325" y="40535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11111"/>
              <a:buNone/>
            </a:pPr>
            <a:r>
              <a:rPr lang="en"/>
              <a:t>Code Review Process</a:t>
            </a:r>
            <a:endParaRPr/>
          </a:p>
        </p:txBody>
      </p:sp>
      <p:sp>
        <p:nvSpPr>
          <p:cNvPr id="148" name="Google Shape;148;g2dd585e87fa_0_7"/>
          <p:cNvSpPr txBox="1"/>
          <p:nvPr>
            <p:ph idx="1" type="body"/>
          </p:nvPr>
        </p:nvSpPr>
        <p:spPr>
          <a:xfrm>
            <a:off x="186525" y="1150600"/>
            <a:ext cx="76431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Development branch the following processes will be followed: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Development branch -&gt; Dev Testing -&gt; PR raise -&gt; peer review -&gt; Testing -&gt; Dev (preprod) -&gt; Prod -&gt; Ticket close</a:t>
            </a:r>
            <a:b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Peer Review would be mainly done by Mukul and Pranjal.</a:t>
            </a:r>
            <a:endParaRPr sz="1400"/>
          </a:p>
        </p:txBody>
      </p:sp>
      <p:pic>
        <p:nvPicPr>
          <p:cNvPr id="149" name="Google Shape;149;g2dd585e87fa_0_7"/>
          <p:cNvPicPr preferRelativeResize="0"/>
          <p:nvPr/>
        </p:nvPicPr>
        <p:blipFill rotWithShape="1">
          <a:blip r:embed="rId3">
            <a:alphaModFix/>
          </a:blip>
          <a:srcRect b="-17740" l="9150" r="-9146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"/>
          <p:cNvSpPr txBox="1"/>
          <p:nvPr>
            <p:ph type="title"/>
          </p:nvPr>
        </p:nvSpPr>
        <p:spPr>
          <a:xfrm>
            <a:off x="311700" y="6220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TESTING &amp; QA</a:t>
            </a:r>
            <a:endParaRPr/>
          </a:p>
        </p:txBody>
      </p:sp>
      <p:sp>
        <p:nvSpPr>
          <p:cNvPr id="155" name="Google Shape;155;p6"/>
          <p:cNvSpPr txBox="1"/>
          <p:nvPr>
            <p:ph idx="1" type="body"/>
          </p:nvPr>
        </p:nvSpPr>
        <p:spPr>
          <a:xfrm>
            <a:off x="311700" y="1229875"/>
            <a:ext cx="5967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team adheres to the Google Java Coding Standards for writing Java code and Black code style for writing Python code.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Manual Testing: </a:t>
            </a:r>
            <a:br>
              <a:rPr lang="en"/>
            </a:br>
            <a:r>
              <a:rPr lang="en"/>
              <a:t>- Exploratory Testing </a:t>
            </a:r>
            <a:br>
              <a:rPr lang="en"/>
            </a:br>
            <a:r>
              <a:rPr lang="en"/>
              <a:t>- Regression Testing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Automated Testing: </a:t>
            </a:r>
            <a:br>
              <a:rPr lang="en"/>
            </a:br>
            <a:r>
              <a:rPr lang="en"/>
              <a:t>- Unit Testing (JUnit) </a:t>
            </a:r>
            <a:br>
              <a:rPr lang="en"/>
            </a:br>
            <a:r>
              <a:rPr lang="en"/>
              <a:t>- Integration Testing (JUnit, Mockito) </a:t>
            </a:r>
            <a:br>
              <a:rPr lang="en"/>
            </a:br>
            <a:r>
              <a:rPr lang="en"/>
              <a:t>- Code Coverage (JaCoCo)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 Postman for API testing.</a:t>
            </a:r>
            <a:endParaRPr/>
          </a:p>
        </p:txBody>
      </p:sp>
      <p:pic>
        <p:nvPicPr>
          <p:cNvPr id="156" name="Google Shape;156;p6"/>
          <p:cNvPicPr preferRelativeResize="0"/>
          <p:nvPr/>
        </p:nvPicPr>
        <p:blipFill rotWithShape="1">
          <a:blip r:embed="rId3">
            <a:alphaModFix/>
          </a:blip>
          <a:srcRect b="-17740" l="9150" r="-9144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7362532628_0_0"/>
          <p:cNvSpPr txBox="1"/>
          <p:nvPr>
            <p:ph type="title"/>
          </p:nvPr>
        </p:nvSpPr>
        <p:spPr>
          <a:xfrm>
            <a:off x="311700" y="327150"/>
            <a:ext cx="8520600" cy="5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8205"/>
              <a:buNone/>
            </a:pPr>
            <a:r>
              <a:rPr b="1"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Testing - ProManager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162" name="Google Shape;162;g27362532628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1025" y="1322597"/>
            <a:ext cx="1835325" cy="86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27362532628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52665" y="1322599"/>
            <a:ext cx="1773510" cy="86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g27362532628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42301" y="476575"/>
            <a:ext cx="1990011" cy="2198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27362532628_0_0"/>
          <p:cNvPicPr preferRelativeResize="0"/>
          <p:nvPr/>
        </p:nvPicPr>
        <p:blipFill rotWithShape="1">
          <a:blip r:embed="rId6">
            <a:alphaModFix/>
          </a:blip>
          <a:srcRect b="16804" l="3609" r="4309" t="9230"/>
          <a:stretch/>
        </p:blipFill>
        <p:spPr>
          <a:xfrm>
            <a:off x="137500" y="2463450"/>
            <a:ext cx="7283348" cy="2009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"/>
          <p:cNvSpPr txBox="1"/>
          <p:nvPr>
            <p:ph type="title"/>
          </p:nvPr>
        </p:nvSpPr>
        <p:spPr>
          <a:xfrm>
            <a:off x="2273875" y="287575"/>
            <a:ext cx="3157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QA Matrix</a:t>
            </a:r>
            <a:endParaRPr/>
          </a:p>
        </p:txBody>
      </p:sp>
      <p:pic>
        <p:nvPicPr>
          <p:cNvPr id="171" name="Google Shape;171;p7"/>
          <p:cNvPicPr preferRelativeResize="0"/>
          <p:nvPr/>
        </p:nvPicPr>
        <p:blipFill rotWithShape="1">
          <a:blip r:embed="rId3">
            <a:alphaModFix/>
          </a:blip>
          <a:srcRect b="-17740" l="9150" r="-9144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7"/>
          <p:cNvPicPr preferRelativeResize="0"/>
          <p:nvPr/>
        </p:nvPicPr>
        <p:blipFill rotWithShape="1">
          <a:blip r:embed="rId4">
            <a:alphaModFix/>
          </a:blip>
          <a:srcRect b="31257" l="0" r="0" t="0"/>
          <a:stretch/>
        </p:blipFill>
        <p:spPr>
          <a:xfrm>
            <a:off x="2035975" y="1379475"/>
            <a:ext cx="4692301" cy="271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d585e87fa_0_1"/>
          <p:cNvSpPr txBox="1"/>
          <p:nvPr>
            <p:ph type="title"/>
          </p:nvPr>
        </p:nvSpPr>
        <p:spPr>
          <a:xfrm>
            <a:off x="1414375" y="113475"/>
            <a:ext cx="48228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 sz="3500"/>
              <a:t>DOCKER CONTAINER</a:t>
            </a:r>
            <a:endParaRPr b="1" sz="3500"/>
          </a:p>
        </p:txBody>
      </p:sp>
      <p:pic>
        <p:nvPicPr>
          <p:cNvPr id="178" name="Google Shape;178;g2dd585e87fa_0_1"/>
          <p:cNvPicPr preferRelativeResize="0"/>
          <p:nvPr/>
        </p:nvPicPr>
        <p:blipFill rotWithShape="1">
          <a:blip r:embed="rId3">
            <a:alphaModFix/>
          </a:blip>
          <a:srcRect b="-17740" l="9150" r="-9146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g2dd585e87fa_0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08575" y="937075"/>
            <a:ext cx="6726851" cy="3553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e65d0cc544_0_2"/>
          <p:cNvSpPr txBox="1"/>
          <p:nvPr>
            <p:ph type="title"/>
          </p:nvPr>
        </p:nvSpPr>
        <p:spPr>
          <a:xfrm>
            <a:off x="1592650" y="77450"/>
            <a:ext cx="3984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DOCKER IMAGE</a:t>
            </a:r>
            <a:endParaRPr/>
          </a:p>
        </p:txBody>
      </p:sp>
      <p:pic>
        <p:nvPicPr>
          <p:cNvPr id="185" name="Google Shape;185;g2e65d0cc544_0_2"/>
          <p:cNvPicPr preferRelativeResize="0"/>
          <p:nvPr/>
        </p:nvPicPr>
        <p:blipFill rotWithShape="1">
          <a:blip r:embed="rId3">
            <a:alphaModFix/>
          </a:blip>
          <a:srcRect b="-17740" l="9150" r="-9148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2e65d0cc544_0_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9397" y="685250"/>
            <a:ext cx="6798152" cy="4043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e6cb8b012e_0_2"/>
          <p:cNvSpPr txBox="1"/>
          <p:nvPr>
            <p:ph type="title"/>
          </p:nvPr>
        </p:nvSpPr>
        <p:spPr>
          <a:xfrm>
            <a:off x="1414375" y="113475"/>
            <a:ext cx="54348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 sz="3500"/>
              <a:t>DataBase Deployment</a:t>
            </a:r>
            <a:endParaRPr b="1" sz="3500"/>
          </a:p>
        </p:txBody>
      </p:sp>
      <p:pic>
        <p:nvPicPr>
          <p:cNvPr id="192" name="Google Shape;192;g2e6cb8b012e_0_2"/>
          <p:cNvPicPr preferRelativeResize="0"/>
          <p:nvPr/>
        </p:nvPicPr>
        <p:blipFill rotWithShape="1">
          <a:blip r:embed="rId3">
            <a:alphaModFix/>
          </a:blip>
          <a:srcRect b="-17740" l="9150" r="-9148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2e6cb8b012e_0_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65738" y="975875"/>
            <a:ext cx="6412524" cy="346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e6cb8b012e_0_8"/>
          <p:cNvSpPr txBox="1"/>
          <p:nvPr>
            <p:ph type="title"/>
          </p:nvPr>
        </p:nvSpPr>
        <p:spPr>
          <a:xfrm>
            <a:off x="1414375" y="113475"/>
            <a:ext cx="54348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 sz="3500"/>
              <a:t>Application Deployment</a:t>
            </a:r>
            <a:endParaRPr b="1" sz="3500"/>
          </a:p>
        </p:txBody>
      </p:sp>
      <p:pic>
        <p:nvPicPr>
          <p:cNvPr id="199" name="Google Shape;199;g2e6cb8b012e_0_8"/>
          <p:cNvPicPr preferRelativeResize="0"/>
          <p:nvPr/>
        </p:nvPicPr>
        <p:blipFill rotWithShape="1">
          <a:blip r:embed="rId3">
            <a:alphaModFix/>
          </a:blip>
          <a:srcRect b="-17740" l="9150" r="-9148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2e6cb8b012e_0_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7150" y="990550"/>
            <a:ext cx="3724974" cy="277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g2e6cb8b012e_0_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41824" y="1170738"/>
            <a:ext cx="4877076" cy="2143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e6cb8b012e_0_15"/>
          <p:cNvSpPr txBox="1"/>
          <p:nvPr>
            <p:ph type="title"/>
          </p:nvPr>
        </p:nvSpPr>
        <p:spPr>
          <a:xfrm>
            <a:off x="311700" y="27075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Achievement</a:t>
            </a:r>
            <a:endParaRPr/>
          </a:p>
        </p:txBody>
      </p:sp>
      <p:pic>
        <p:nvPicPr>
          <p:cNvPr id="207" name="Google Shape;207;g2e6cb8b012e_0_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8887" y="878550"/>
            <a:ext cx="6566226" cy="386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e6af364f2d_0_6"/>
          <p:cNvSpPr txBox="1"/>
          <p:nvPr>
            <p:ph type="title"/>
          </p:nvPr>
        </p:nvSpPr>
        <p:spPr>
          <a:xfrm>
            <a:off x="311700" y="2272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213" name="Google Shape;213;g2e6af364f2d_0_6"/>
          <p:cNvSpPr txBox="1"/>
          <p:nvPr>
            <p:ph idx="1" type="body"/>
          </p:nvPr>
        </p:nvSpPr>
        <p:spPr>
          <a:xfrm>
            <a:off x="311700" y="9022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-31718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Fostering collaboration and maintaining team morale in a remote working environment required innovative approaches.</a:t>
            </a:r>
            <a:endParaRPr/>
          </a:p>
          <a:p>
            <a:pPr indent="-31718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Some team members had limited coding experience, necessitating additional training and support.</a:t>
            </a:r>
            <a:endParaRPr/>
          </a:p>
          <a:p>
            <a:pPr indent="-31718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Coordination across different time zones caused delays in communication and decision-making.</a:t>
            </a:r>
            <a:endParaRPr/>
          </a:p>
          <a:p>
            <a:pPr indent="-31718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Integrating various components and third-party services into a cohesive platform presented technical difficulties.</a:t>
            </a:r>
            <a:endParaRPr/>
          </a:p>
          <a:p>
            <a:pPr indent="-31718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Keeping the project on track despite unforeseen delays and obstacles required effective time management strategies.</a:t>
            </a:r>
            <a:endParaRPr/>
          </a:p>
          <a:p>
            <a:pPr indent="-28273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110"/>
              <a:buFont typeface="Arial"/>
              <a:buChar char="-"/>
            </a:pPr>
            <a:r>
              <a:rPr lang="en"/>
              <a:t>The learning curve for adopting new technologies and programming languages impacted the development timeline.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2" name="Google Shape;92;p2"/>
          <p:cNvGraphicFramePr/>
          <p:nvPr/>
        </p:nvGraphicFramePr>
        <p:xfrm>
          <a:off x="952500" y="891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{F8E18F92-D1B0-4639-A57F-F7DEAAC70DED}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Team Members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Roles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Praveen Singh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Team Lead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Pranjal Ekhande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Requirement Lead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Dipayan Mazumder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Security Lead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Aman Jain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Configuration Lead , QA Lead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Mukul Jangid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Design and Implementation Lead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93" name="Google Shape;93;p2"/>
          <p:cNvPicPr preferRelativeResize="0"/>
          <p:nvPr/>
        </p:nvPicPr>
        <p:blipFill rotWithShape="1">
          <a:blip r:embed="rId3">
            <a:alphaModFix/>
          </a:blip>
          <a:srcRect b="-17740" l="9150" r="-9144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e6af364f2d_0_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Security</a:t>
            </a:r>
            <a:endParaRPr/>
          </a:p>
        </p:txBody>
      </p:sp>
      <p:sp>
        <p:nvSpPr>
          <p:cNvPr id="219" name="Google Shape;219;g2e6af364f2d_0_17"/>
          <p:cNvSpPr txBox="1"/>
          <p:nvPr>
            <p:ph idx="1" type="body"/>
          </p:nvPr>
        </p:nvSpPr>
        <p:spPr>
          <a:xfrm>
            <a:off x="311700" y="1229875"/>
            <a:ext cx="8520600" cy="25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Our Team Implemented a peer review process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 the peer review process at least one team member has to review the code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But we always made sure that two members of the team went through the code for better QA and proofreading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implemented main branch protection in GitHub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Any merges to main would have to go through the other team members to maintain the integrity.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e65d0cc544_0_10"/>
          <p:cNvSpPr txBox="1"/>
          <p:nvPr>
            <p:ph type="title"/>
          </p:nvPr>
        </p:nvSpPr>
        <p:spPr>
          <a:xfrm>
            <a:off x="2891225" y="490225"/>
            <a:ext cx="3389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 sz="3500"/>
              <a:t>THANK YOU</a:t>
            </a:r>
            <a:endParaRPr b="1" sz="3500"/>
          </a:p>
        </p:txBody>
      </p:sp>
      <p:pic>
        <p:nvPicPr>
          <p:cNvPr id="225" name="Google Shape;225;g2e65d0cc544_0_10" title="Iceage Possum GIF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56150" y="1842950"/>
            <a:ext cx="2431690" cy="244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g2e65d0cc544_0_10"/>
          <p:cNvPicPr preferRelativeResize="0"/>
          <p:nvPr/>
        </p:nvPicPr>
        <p:blipFill rotWithShape="1">
          <a:blip r:embed="rId4">
            <a:alphaModFix/>
          </a:blip>
          <a:srcRect b="-17740" l="9150" r="-9148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"/>
          <p:cNvSpPr txBox="1"/>
          <p:nvPr>
            <p:ph type="title"/>
          </p:nvPr>
        </p:nvSpPr>
        <p:spPr>
          <a:xfrm>
            <a:off x="1942200" y="171663"/>
            <a:ext cx="5259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INTRODUCTION - ProManage</a:t>
            </a:r>
            <a:endParaRPr/>
          </a:p>
        </p:txBody>
      </p:sp>
      <p:sp>
        <p:nvSpPr>
          <p:cNvPr id="99" name="Google Shape;99;p3"/>
          <p:cNvSpPr txBox="1"/>
          <p:nvPr>
            <p:ph idx="1" type="body"/>
          </p:nvPr>
        </p:nvSpPr>
        <p:spPr>
          <a:xfrm>
            <a:off x="349025" y="791525"/>
            <a:ext cx="6902700" cy="37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ProManage</a:t>
            </a:r>
            <a:r>
              <a:rPr lang="en" sz="1600"/>
              <a:t> project management platform to streamline project </a:t>
            </a:r>
            <a:r>
              <a:rPr b="1" lang="en" sz="1600"/>
              <a:t>creation</a:t>
            </a:r>
            <a:r>
              <a:rPr lang="en" sz="1600"/>
              <a:t>, </a:t>
            </a:r>
            <a:r>
              <a:rPr b="1" lang="en" sz="1600"/>
              <a:t>editing</a:t>
            </a:r>
            <a:r>
              <a:rPr lang="en" sz="1600"/>
              <a:t>, </a:t>
            </a:r>
            <a:r>
              <a:rPr b="1" lang="en" sz="1600"/>
              <a:t>collaboration</a:t>
            </a:r>
            <a:r>
              <a:rPr lang="en" sz="1600"/>
              <a:t> </a:t>
            </a:r>
            <a:r>
              <a:rPr b="1" lang="en" sz="1600"/>
              <a:t>management</a:t>
            </a:r>
            <a:r>
              <a:rPr lang="en" sz="1600"/>
              <a:t>, and </a:t>
            </a:r>
            <a:r>
              <a:rPr b="1" lang="en" sz="1600"/>
              <a:t>feedback</a:t>
            </a:r>
            <a:r>
              <a:rPr lang="en" sz="1600"/>
              <a:t> processes.</a:t>
            </a:r>
            <a:endParaRPr sz="16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/>
              <a:t> 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Offers </a:t>
            </a:r>
            <a:r>
              <a:rPr b="1" lang="en" sz="1600"/>
              <a:t>project-based learning</a:t>
            </a:r>
            <a:r>
              <a:rPr lang="en" sz="1600"/>
              <a:t> for students and professionals. </a:t>
            </a:r>
            <a:endParaRPr sz="16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platform will provide an environment where users can </a:t>
            </a:r>
            <a:r>
              <a:rPr b="1" lang="en" sz="1600"/>
              <a:t>create</a:t>
            </a:r>
            <a:r>
              <a:rPr lang="en" sz="1600"/>
              <a:t> and manage projects, access, </a:t>
            </a:r>
            <a:r>
              <a:rPr b="1" lang="en" sz="1600"/>
              <a:t>collaborate with team members</a:t>
            </a:r>
            <a:r>
              <a:rPr lang="en" sz="1600"/>
              <a:t>, </a:t>
            </a:r>
            <a:r>
              <a:rPr b="1" lang="en" sz="1600"/>
              <a:t>create tasks, assign task </a:t>
            </a:r>
            <a:r>
              <a:rPr lang="en" sz="1600"/>
              <a:t>and </a:t>
            </a:r>
            <a:r>
              <a:rPr b="1" lang="en" sz="1600"/>
              <a:t>feedback on their work</a:t>
            </a:r>
            <a:r>
              <a:rPr lang="en" sz="1600"/>
              <a:t>.</a:t>
            </a:r>
            <a:endParaRPr sz="16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Users will be able to optimize resources, mitigate risks and deliver projects on time.</a:t>
            </a:r>
            <a:endParaRPr sz="1600"/>
          </a:p>
        </p:txBody>
      </p:sp>
      <p:pic>
        <p:nvPicPr>
          <p:cNvPr id="100" name="Google Shape;100;p3"/>
          <p:cNvPicPr preferRelativeResize="0"/>
          <p:nvPr/>
        </p:nvPicPr>
        <p:blipFill rotWithShape="1">
          <a:blip r:embed="rId3">
            <a:alphaModFix/>
          </a:blip>
          <a:srcRect b="-17740" l="9150" r="-9144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/>
          <p:nvPr>
            <p:ph type="title"/>
          </p:nvPr>
        </p:nvSpPr>
        <p:spPr>
          <a:xfrm>
            <a:off x="1414375" y="369875"/>
            <a:ext cx="27390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Project Planning</a:t>
            </a:r>
            <a:endParaRPr/>
          </a:p>
        </p:txBody>
      </p:sp>
      <p:pic>
        <p:nvPicPr>
          <p:cNvPr id="106" name="Google Shape;106;p4"/>
          <p:cNvPicPr preferRelativeResize="0"/>
          <p:nvPr/>
        </p:nvPicPr>
        <p:blipFill rotWithShape="1">
          <a:blip r:embed="rId3">
            <a:alphaModFix/>
          </a:blip>
          <a:srcRect b="-17740" l="9150" r="-9144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7" name="Google Shape;107;p4"/>
          <p:cNvGraphicFramePr/>
          <p:nvPr/>
        </p:nvGraphicFramePr>
        <p:xfrm>
          <a:off x="1414375" y="1066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{82A74EA1-35DB-44F0-9A6C-C8DB8556010B}</a:tableStyleId>
              </a:tblPr>
              <a:tblGrid>
                <a:gridCol w="527150"/>
                <a:gridCol w="2012725"/>
                <a:gridCol w="1715600"/>
                <a:gridCol w="728400"/>
              </a:tblGrid>
              <a:tr h="605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Iteration</a:t>
                      </a:r>
                      <a:endParaRPr sz="900" u="none" cap="none" strike="noStrike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AC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Functional Requirements(Essential/Disable/Option)</a:t>
                      </a:r>
                      <a:endParaRPr sz="900" u="none" cap="none" strike="noStrike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AC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Tasks (Cross requirements tasks)</a:t>
                      </a:r>
                      <a:endParaRPr sz="900" u="none" cap="none" strike="noStrike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ACC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Estimated/real person hours</a:t>
                      </a:r>
                      <a:endParaRPr sz="900" u="none" cap="none" strike="noStrike"/>
                    </a:p>
                  </a:txBody>
                  <a:tcPr marT="91425" marB="91425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BACC6"/>
                    </a:solidFill>
                  </a:tcPr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1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Iteration 0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Environment Setup, Documentation, Initialisation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50 - 60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2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Iteration 1</a:t>
                      </a:r>
                      <a:br>
                        <a:rPr lang="en" sz="900" u="none" cap="none" strike="noStrike"/>
                      </a:br>
                      <a:r>
                        <a:rPr lang="en" sz="900" u="none" cap="none" strike="noStrike"/>
                        <a:t>Code Skeleton</a:t>
                      </a:r>
                      <a:br>
                        <a:rPr lang="en" sz="900" u="none" cap="none" strike="noStrike"/>
                      </a:br>
                      <a:r>
                        <a:rPr lang="en" sz="900" u="none" cap="none" strike="noStrike"/>
                        <a:t>Project Creation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Design, Implementation, Testing</a:t>
                      </a:r>
                      <a:endParaRPr sz="900" u="none" cap="none" strike="noStrike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150 - 160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29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3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Iteration 2</a:t>
                      </a:r>
                      <a:br>
                        <a:rPr lang="en" sz="900" u="none" cap="none" strike="noStrike"/>
                      </a:br>
                      <a:r>
                        <a:rPr lang="en" sz="900" u="none" cap="none" strike="noStrike"/>
                        <a:t>Added Task and Comment features</a:t>
                      </a:r>
                      <a:endParaRPr sz="900" u="none" cap="none" strike="noStrike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Automated Testing</a:t>
                      </a:r>
                      <a:br>
                        <a:rPr lang="en" sz="900" u="none" cap="none" strike="noStrike"/>
                      </a:br>
                      <a:r>
                        <a:rPr lang="en" sz="900" u="none" cap="none" strike="noStrike"/>
                        <a:t>Code coverage report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Design, Implementation, Testing</a:t>
                      </a:r>
                      <a:endParaRPr sz="900" u="none" cap="none" strike="noStrike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200-220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29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4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Integration 3</a:t>
                      </a:r>
                      <a:br>
                        <a:rPr lang="en" sz="900" u="none" cap="none" strike="noStrike"/>
                      </a:br>
                      <a:r>
                        <a:rPr lang="en" sz="900" u="none" cap="none" strike="noStrike"/>
                        <a:t>Code deployment </a:t>
                      </a:r>
                      <a:br>
                        <a:rPr lang="en" sz="900" u="none" cap="none" strike="noStrike"/>
                      </a:br>
                      <a:r>
                        <a:rPr lang="en" sz="900" u="none" cap="none" strike="noStrike"/>
                        <a:t>Database deployment</a:t>
                      </a:r>
                      <a:br>
                        <a:rPr lang="en" sz="900" u="none" cap="none" strike="noStrike"/>
                      </a:br>
                      <a:r>
                        <a:rPr lang="en" sz="900" u="none" cap="none" strike="noStrike"/>
                        <a:t>Test cases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Deployment, Implementation, Testing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cap="none" strike="noStrike"/>
                        <a:t>150-160</a:t>
                      </a:r>
                      <a:endParaRPr sz="900" u="none" cap="none" strike="noStrike"/>
                    </a:p>
                  </a:txBody>
                  <a:tcPr marT="91425" marB="91425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e6af364f2d_0_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1111"/>
              <a:buFont typeface="Arial"/>
              <a:buNone/>
            </a:pPr>
            <a:r>
              <a:rPr lang="en"/>
              <a:t>Deliverables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13" name="Google Shape;113;g2e6af364f2d_0_0"/>
          <p:cNvSpPr txBox="1"/>
          <p:nvPr>
            <p:ph idx="1" type="body"/>
          </p:nvPr>
        </p:nvSpPr>
        <p:spPr>
          <a:xfrm>
            <a:off x="311700" y="1116725"/>
            <a:ext cx="3477900" cy="3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Management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Creating New Project and assigning ownership while doing it. Baseline Delete and safe Delete Project to avoid data loss.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REST calls for modifying project details, timelines, and tasks.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 for Each Project: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Assigning Tasks in a Project for the members.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Individual Tasks are present for each of the Project.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g2e6af364f2d_0_0"/>
          <p:cNvSpPr txBox="1"/>
          <p:nvPr/>
        </p:nvSpPr>
        <p:spPr>
          <a:xfrm>
            <a:off x="4382475" y="1210175"/>
            <a:ext cx="3033000" cy="3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Comment Management: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enable feedback on task and project.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Fixing Comment to reduce typos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 Collaboration for Each Project: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Adding access to user in Project. Assigning Roles to To Project.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Getting Projects and Tasks Related to particular User 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dd585e87fa_1_14"/>
          <p:cNvSpPr txBox="1"/>
          <p:nvPr>
            <p:ph type="title"/>
          </p:nvPr>
        </p:nvSpPr>
        <p:spPr>
          <a:xfrm>
            <a:off x="1680900" y="229850"/>
            <a:ext cx="45258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Architectural Diagram</a:t>
            </a:r>
            <a:endParaRPr/>
          </a:p>
        </p:txBody>
      </p:sp>
      <p:pic>
        <p:nvPicPr>
          <p:cNvPr id="120" name="Google Shape;120;g2dd585e87fa_1_14"/>
          <p:cNvPicPr preferRelativeResize="0"/>
          <p:nvPr/>
        </p:nvPicPr>
        <p:blipFill rotWithShape="1">
          <a:blip r:embed="rId3">
            <a:alphaModFix/>
          </a:blip>
          <a:srcRect b="-17740" l="9150" r="-9145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2dd585e87fa_1_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950" y="761450"/>
            <a:ext cx="8731301" cy="395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e0ff39a41b_0_1"/>
          <p:cNvSpPr txBox="1"/>
          <p:nvPr>
            <p:ph type="title"/>
          </p:nvPr>
        </p:nvSpPr>
        <p:spPr>
          <a:xfrm>
            <a:off x="2965250" y="216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Class Diagram </a:t>
            </a:r>
            <a:endParaRPr/>
          </a:p>
        </p:txBody>
      </p:sp>
      <p:pic>
        <p:nvPicPr>
          <p:cNvPr id="127" name="Google Shape;127;g2e0ff39a41b_0_1"/>
          <p:cNvPicPr preferRelativeResize="0"/>
          <p:nvPr/>
        </p:nvPicPr>
        <p:blipFill rotWithShape="1">
          <a:blip r:embed="rId3">
            <a:alphaModFix/>
          </a:blip>
          <a:srcRect b="-17740" l="9150" r="-9146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2e0ff39a41b_0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1400" y="655626"/>
            <a:ext cx="8235325" cy="4001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7276e1b462_0_0"/>
          <p:cNvSpPr txBox="1"/>
          <p:nvPr>
            <p:ph type="title"/>
          </p:nvPr>
        </p:nvSpPr>
        <p:spPr>
          <a:xfrm>
            <a:off x="1680900" y="229850"/>
            <a:ext cx="45258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Database Diagram</a:t>
            </a:r>
            <a:endParaRPr/>
          </a:p>
        </p:txBody>
      </p:sp>
      <p:pic>
        <p:nvPicPr>
          <p:cNvPr id="134" name="Google Shape;134;g27276e1b462_0_0"/>
          <p:cNvPicPr preferRelativeResize="0"/>
          <p:nvPr/>
        </p:nvPicPr>
        <p:blipFill rotWithShape="1">
          <a:blip r:embed="rId3">
            <a:alphaModFix/>
          </a:blip>
          <a:srcRect b="-17740" l="9150" r="-9146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27276e1b462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6825" y="1077975"/>
            <a:ext cx="6340401" cy="35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 txBox="1"/>
          <p:nvPr>
            <p:ph type="title"/>
          </p:nvPr>
        </p:nvSpPr>
        <p:spPr>
          <a:xfrm>
            <a:off x="1530900" y="339525"/>
            <a:ext cx="4186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CONFIGURATION TOOLS</a:t>
            </a:r>
            <a:endParaRPr/>
          </a:p>
        </p:txBody>
      </p:sp>
      <p:sp>
        <p:nvSpPr>
          <p:cNvPr id="141" name="Google Shape;141;p5"/>
          <p:cNvSpPr txBox="1"/>
          <p:nvPr>
            <p:ph idx="1" type="body"/>
          </p:nvPr>
        </p:nvSpPr>
        <p:spPr>
          <a:xfrm>
            <a:off x="1683300" y="1299725"/>
            <a:ext cx="4786500" cy="25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Version Control: Git and GitHub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IDE: IntelliJ / Spring Tool Suite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Editor: VSCode, IntelliJ, DataGrip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Dependency Management: Maven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Deployment: Heroku</a:t>
            </a:r>
            <a:endParaRPr/>
          </a:p>
        </p:txBody>
      </p:sp>
      <p:pic>
        <p:nvPicPr>
          <p:cNvPr id="142" name="Google Shape;142;p5"/>
          <p:cNvPicPr preferRelativeResize="0"/>
          <p:nvPr/>
        </p:nvPicPr>
        <p:blipFill rotWithShape="1">
          <a:blip r:embed="rId3">
            <a:alphaModFix/>
          </a:blip>
          <a:srcRect b="-17740" l="9150" r="-9144" t="17740"/>
          <a:stretch/>
        </p:blipFill>
        <p:spPr>
          <a:xfrm>
            <a:off x="126950" y="113475"/>
            <a:ext cx="1287419" cy="72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